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1"/>
  </p:notesMasterIdLst>
  <p:handoutMasterIdLst>
    <p:handoutMasterId r:id="rId22"/>
  </p:handoutMasterIdLst>
  <p:sldIdLst>
    <p:sldId id="321" r:id="rId5"/>
    <p:sldId id="2145705986" r:id="rId6"/>
    <p:sldId id="2145706104" r:id="rId7"/>
    <p:sldId id="2145706110" r:id="rId8"/>
    <p:sldId id="2145706088" r:id="rId9"/>
    <p:sldId id="2145706089" r:id="rId10"/>
    <p:sldId id="304" r:id="rId11"/>
    <p:sldId id="2145706077" r:id="rId12"/>
    <p:sldId id="2145706067" r:id="rId13"/>
    <p:sldId id="2145706107" r:id="rId14"/>
    <p:sldId id="2145706075" r:id="rId15"/>
    <p:sldId id="2145706111" r:id="rId16"/>
    <p:sldId id="2145706106" r:id="rId17"/>
    <p:sldId id="2145706108" r:id="rId18"/>
    <p:sldId id="2145706109" r:id="rId19"/>
    <p:sldId id="2145705823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gion" initials="L" lastIdx="49" clrIdx="0">
    <p:extLst>
      <p:ext uri="{19B8F6BF-5375-455C-9EA6-DF929625EA0E}">
        <p15:presenceInfo xmlns:p15="http://schemas.microsoft.com/office/powerpoint/2012/main" userId="Legion" providerId="None"/>
      </p:ext>
    </p:extLst>
  </p:cmAuthor>
  <p:cmAuthor id="2" name="Dang Tai" initials="DT" lastIdx="20" clrIdx="1">
    <p:extLst>
      <p:ext uri="{19B8F6BF-5375-455C-9EA6-DF929625EA0E}">
        <p15:presenceInfo xmlns:p15="http://schemas.microsoft.com/office/powerpoint/2012/main" userId="33320edc9f915d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5" autoAdjust="0"/>
    <p:restoredTop sz="90886" autoAdjust="0"/>
  </p:normalViewPr>
  <p:slideViewPr>
    <p:cSldViewPr snapToGrid="0">
      <p:cViewPr varScale="1">
        <p:scale>
          <a:sx n="78" d="100"/>
          <a:sy n="78" d="100"/>
        </p:scale>
        <p:origin x="21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09:58:50.526" idx="1">
    <p:pos x="5481" y="2302"/>
    <p:text>## list mentor default khi chưa có filter sẽ sort theo tên 
```sql 
SELECT 
    u.id,
    u.name,
    u.location_id,
    j.name AS jobtitle,
    u.role_id,
    COALESCE(AVG(f.rating), 0) AS average_rating
FROM Userr u
JOIN Jobtitle j ON u.jobtitle_id = j.id
LEFT JOIN Program p ON u.id = p.mentor_id
LEFT JOIN Challenge c ON u.id = c.mentor_id
LEFT JOIN Course co ON u.id = co.mentor_id
LEFT JOIN Review f ON f.receiver_id = p.id OR f.receiver_id = c.id OR f.receiver_id = co.id
WHERE u.role_id = 5
GROUP BY u.id, u.name, u.location_id, j.name, u.role_id
ORDER BY u.name ASC;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16:33.112" idx="6">
    <p:pos x="4712" y="2223"/>
    <p:text># lay tat ca location 
```sql
SELECT name from location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56:34.593" idx="35">
    <p:pos x="4778" y="2918"/>
    <p:text/>
    <p:extLst>
      <p:ext uri="{C676402C-5697-4E1C-873F-D02D1690AC5C}">
        <p15:threadingInfo xmlns:p15="http://schemas.microsoft.com/office/powerpoint/2012/main" timeZoneBias="-420"/>
      </p:ext>
    </p:extLst>
  </p:cm>
  <p:cm authorId="1" dt="2024-06-28T15:56:59.868" idx="36">
    <p:pos x="4778" y="3014"/>
    <p:text>SELECT * FROM Jobtitle</p:text>
    <p:extLst>
      <p:ext uri="{C676402C-5697-4E1C-873F-D02D1690AC5C}">
        <p15:threadingInfo xmlns:p15="http://schemas.microsoft.com/office/powerpoint/2012/main" timeZoneBias="-420">
          <p15:parentCm authorId="1" idx="35"/>
        </p15:threadingInfo>
      </p:ext>
    </p:extLst>
  </p:cm>
  <p:cm authorId="1" dt="2024-07-02T10:48:41.882" idx="37">
    <p:pos x="5764" y="2296"/>
    <p:text>## lay mentor rating theo location va top rating
```sql
SELECT 
	u.id, u.name, l.name as location, u.role_id , j.name as jobtitle
	,COALESCE(AVG(f.rating),0) as average_rating
FROM Userr u
JOIN Jobtitle j ON  u.jobtitle_id = j.id
JOIN Location l on u.location_id = l.id
LEFT JOIN Program p ON u.id = p.mentor_id
LEFT JOIN Challenge c ON u.id = c.mentor_id
LEFT JOIN Course co ON u.id = co.mentor_id
LEFT JOIN Review f ON f.receiver_id = p.id OR f.receiver_id = c.id OR f.receiver_id = co.id
WHERE l.name ='Ho Chi Minh' AND u.role_id = '5'
GROUP BY u.id, u.name, l.name, j.name, u.role_id
ORDER BY average_rating DESC;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49:41.891" idx="38">
    <p:pos x="6380" y="2286"/>
    <p:text>## Lay mentor theo ten company
SELECT 
    u.name,
    l.name as location,
    c.name as company,
    c.img as imgcompany,
    COALESCE(AVG(f.rating), 0) as average_rating
FROM Userr u
JOIN experience e ON u.id = e.user_id
JOIN company c ON e.company_id = c.id
JOIN Location l ON u.location_id = l.id
LEFT JOIN Program p ON u.id = p.mentor_id
LEFT JOIN Challenge ch ON u.id = ch.mentor_id
LEFT JOIN Course co ON u.id = co.mentor_id
LEFT JOIN Review f ON f.receiver_id = p.id OR f.receiver_id = ch.id OR f.receiver_id = co.id
WHERE c.name = 'bbv' and u.role_id = 5
GROUP BY u.name, l.name, c.name, c.img;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51:44.646" idx="39">
    <p:pos x="6074" y="2283"/>
    <p:text>## Lay mentor theo top rating (program , challenges , course)
```sql
SELECT 
    u.id,
    u.name,
    u.location_id,
    j.name AS jobtitle,
    u.role_id,
    COALESCE(AVG(f.rating), 0) AS average_rating
FROM Userr u
JOIN Jobtitle j ON u.jobtitle_id = j.id
LEFT JOIN Program p ON u.id = p.mentor_id
LEFT JOIN Challenge c ON u.id = c.mentor_id
LEFT JOIN Course co ON u.id = co.mentor_id
LEFT JOIN Review f ON f.receiver_id = p.id OR f.receiver_id = c.id OR f.receiver_id = co.id
WHERE u.role_id = '5'
GROUP BY u.id, u.name, u.location_id, j.name, u.role_id
ORDER BY average_rating DESC;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56:26.266" idx="40">
    <p:pos x="5795" y="2642"/>
    <p:text>## Lay mentor theo jobtitle va top rating
SELECT 
	u.id, u.name, u.location_id, j.name as jobtitle, u.role_id
	,COALESCE(AVG(f.rating),0) as average_rating
FROM Userr u
JOIN Jobtitle j ON  u.jobtitle_id = j.id
LEFT JOIN Program p ON u.id = p.mentor_id
LEFT JOIN Challenge c ON u.id = c.mentor_id
LEFT JOIN Course co ON u.id = co.mentor_id
LEFT JOIN Review f ON f.receiver_id = p.id OR f.receiver_id = c.id OR f.receiver_id = co.id
WHERE u.role_id = '5' and j.name = 'UI/UX Designer'
GROUP BY u.id, u.name, u.location_id, j.name, u.role_id
ORDER BY average_rating DESC;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18:07.789" idx="7">
    <p:pos x="5142" y="748"/>
    <p:text>## lay name , jobtitle , role , totalprogram , avgrating , totalfollowers , totalstudent, totalfeedback  cua mentor
```sql
SELECT 
    u.id,
    u.name,
    j.name as jobtitle,
    u.location_id,
    u.role_id,
    (SELECT COUNT(*) 
     FROM Program 
     WHERE mentor_id = '1') as total_programs,
    (SELECT COUNT(*)
     FROM Review fm
     LEFT JOIN Program p ON fm.receiver_id = p.id
     LEFT JOIN Challenge c ON fm.receiver_id = c.id
     LEFT JOIN Course co ON fm.receiver_id = co.id
     WHERE p.mentor_id = '1' OR c.mentor_id = '1' OR co.mentor_id = '1') as total_feedback,
    (SELECT COUNT(DISTINCT pu.user_id) 
     FROM Program p 
     JOIN ProgramUser pu ON p.id = pu.program_id 
     WHERE p.mentor_id = '1') as total_users_in_programs,
    (SELECT COUNT(*) 
     FROM FollowUser 
     WHERE followee_id = '1') as total_followers,
    (SELECT 
     COALESCE(AVG(fm.rating),0)
     FROM Review fm
     LEFT JOIN Program p ON fm.receiver_id = p.id
     LEFT JOIN Challenge c ON fm.receiver_id = c.id
     LEFT JOIN Course co ON fm.receiver_id = co.id
     WHERE p.mentor_id = '1' OR c.mentor_id = '1' OR co.mentor_id = '1') as average_rating
FROM Userr u 
JOIN Jobtitle j on u.jobtitle_id = j.id
WHERE u.id = '1';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6:52.478" idx="12">
    <p:pos x="4787" y="1457"/>
    <p:text>SELECT 
    p.id,
    p.name,
    p.price,
    AVG(f.rating) AS total_rating
FROM 
    Review f
JOIN 
    Program p ON f.receiver_id = p.id
JOIN 
    Userr sender ON f.sender_id = sender.id
WHERE 
    p.mentor_id = '2'
GROUP BY   
    p.id,
    p.name,
    p.price
ORDER BY 
    total_rating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09:41:24.644" idx="15">
    <p:pos x="4679" y="2769"/>
    <p:text>## lay experience cua 1 user
```sql
SELECT 
    j.name AS jobtitle,
    c.name AS company_name,
    e.type,
	e.isworking
FROM 
    Experience e
JOIN 
    Company c ON e.company_id = c.id
JOIN 
    Jobtitle j ON e.jobtitle_id = j.id
WHERE 
    e.user_id = '1'
UNION
SELECT 
    p.name AS jobtitle,
    u.name AS company_name,
    'Training' AS type,
	0 as isworking
FROM 
    ProgramUser pu
JOIN 
    Program p ON pu.program_id = p.id
JOIN 
    Userr u ON p.mentor_id = u.id
WHERE 
    pu.user_id = '1' AND pu.status = 'Completed';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09:43:23.599" idx="16">
    <p:pos x="4999" y="2746"/>
    <p:text>## lay cert cua 1 user
```sql
SELECT ci.id AS CertID, 
       ci.credentialcode, 
       ci.certified_at, 
       COALESCE(p.name, c.name, ch.name) AS CertName
FROM CredentialIssued ci
JOIN SourceTemplate st ON ci.sourcetemplate_id = st.id
LEFT JOIN Program p ON st.source_id = p.id AND st.sourcetype_id = '1'
LEFT JOIN Course c ON st.source_id = c.id AND st.sourcetype_id = '3'
LEFT JOIN Challenge ch ON st.source_id = ch.id AND st.sourcetype_id = '2'
WHERE ci.user_id = '3';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4:55.457" idx="17">
    <p:pos x="5288" y="2737"/>
    <p:text>SELECT 
    fm.sender_id,
    fm.rating, 
    fm.content,
    CASE 
        WHEN P.name IS NOT NULL THEN CONCAT('Program: ', P.name)
        WHEN C.name IS NOT NULL THEN CONCAT('Challenge: ', C.name)
        WHEN CO.name IS NOT NULL THEN CONCAT('Course: ', CO.name)
    END AS name
FROM Review FM
LEFT JOIN Program P ON FM.receiver_id = P.id AND fm.sourcetype_id = '3'
LEFT JOIN Challenge C ON FM.receiver_id = C.id AND fm.sourcetype_id = '2'
LEFT JOIN Course CO ON FM.receiver_id = CO.id AND fm.sourcetype_id = '1'
WHERE 
    P.mentor_id = '2' OR 
    C.mentor_id = '2' OR 
    CO.mentor_id = '2';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18:57.622" idx="1">
    <p:pos x="4841" y="4302"/>
    <p:text>Select s.name from UserSkill u
JOIN Skill s on u.skill_id = s.id
WHERE user_id = 1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21:11.149" idx="2">
    <p:pos x="4878" y="5039"/>
    <p:text>SELECT un.name,un.img, u.degree FROM Education u 
JOIN University un on u.university_id = un.id
WHERE user_id = 1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2:07.006" idx="3">
    <p:pos x="5153" y="432"/>
    <p:text>SELECT c.category_name from Program p
JOIN Category c on p.category_id = c.id
WHERE p.mentor_id = 2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3:47.678" idx="4">
    <p:pos x="4872" y="418"/>
    <p:text>Select s.setting_name as role from Userr u
JOIN Setting s on u.role_id = s.id
WHERE u.id = 2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5:30.929" idx="5">
    <p:pos x="6701" y="1868"/>
    <p:text>Select a.startAt,a.endAt,p.name,p.price,p.image from AdsProgram a
JOIN Program p on a.program_id = p.id
WHERE p.mentor_id = 1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55:58.022" idx="6">
    <p:pos x="6111" y="221"/>
    <p:text>SELECT TOP 10 u.name AS mentor_name, AVG(r.rating) AS average_rating, COUNT(pu.id) AS student_enrollment
FROM Userr u
LEFT JOIN Review r ON u.id = r.receiver_id
LEFT JOIN ProgramUser pu ON u.id = pu.user_id
WHERE u.role_id = 5
GROUP BY u.id, u.name
ORDER BY average_rating DESC, student_enrollment DESC;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8T11:08:53.706" idx="42">
    <p:pos x="4686" y="932"/>
    <p:text>SELECT count(*) from event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9:11.140" idx="43">
    <p:pos x="5700" y="929"/>
    <p:text>SELECT count(*) from EventUser
Where user_id = 2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9:34.726" idx="45">
    <p:pos x="5824" y="2099"/>
    <p:text>SELECT * FROM EVENT
WHERE user_id = 1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16:37.080" idx="46">
    <p:pos x="6747" y="1010"/>
    <p:text>WITH combined_views AS (
    SELECT views 
    FROM Event
    WHERE user_id = 1
)
SELECT SUM(views) AS total_views
FROM combined_views;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14:22.719" idx="5">
    <p:pos x="5039" y="1387"/>
    <p:text>## select thong tin co ban cua mentee và số lượng người mentee đang theo dõi
```sql
SELECT 
    u.id,
    u.name,
    j.name as jobtitle,
    l.name as location,
    s.setting_name as role,
    (SELECT COUNT(*) 
     FROM FollowUser 
     WHERE followee_id = u.id) as total_followers
FROM Userr u 
JOIN Jobtitle j ON u.jobtitle_id = j.id
JOIN Location l ON u.location_id = l.id
JOIN Setting s ON u.role_id = s.id AND s.setting_type = 'Role'
WHERE u.id = 3;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7:56.802" idx="13">
    <p:pos x="5744" y="3498"/>
    <p:text>SELECT e.degree , u.name , u.img
 from education e
JOIN University u on e.university_id = u.id
WHERE e.user_id = 'U1'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8:21.847" idx="14">
    <p:pos x="5674" y="2442"/>
    <p:text>Select s.name
From Skill s
JOIN UserSkill us on s.id = us.skill_id
JOIN Userr u on us.user_id = u.id
WHERE u.id ='U1'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6:47:03.691" idx="8">
    <p:pos x="5442" y="685"/>
    <p:text>## lay experience cua 1 user
```sql
SELECT 
    j.name AS jobtitle,
    c.name AS company_name,
    e.type,
	e.isworking
FROM 
    Experience e
JOIN 
    Company c ON e.company_id = c.id
JOIN 
    Jobtitle j ON e.jobtitle_id = j.id
WHERE 
    e.user_id = '1'
UNION
SELECT 
    p.name AS jobtitle,
    u.name AS company_name,
    'Training' AS type,
	0 as isworking
FROM 
    ProgramUser pu
JOIN 
    Program p ON pu.program_id = p.id
JOIN 
    Userr u ON p.mentor_id = u.id
WHERE 
    pu.user_id = '1' AND pu.status = 'Completed';
```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6:49:08.590" idx="13">
    <p:pos x="5844" y="697"/>
    <p:text>## lay cert cua 1 user
```sql
SELECT ci.id AS CertID, 
       ci.credentialcode, 
       ci.certified_at, 
       COALESCE(p.name, c.name, ch.name) AS CertName
FROM CredentialIssued ci
JOIN SourceTemplate st ON ci.sourcetemplate_id = st.id
LEFT JOIN Program p ON st.source_id = p.id AND st.sourcetype_id = '1'
LEFT JOIN Course c ON st.source_id = c.id AND st.sourcetype_id = '3'
LEFT JOIN Challenge ch ON st.source_id = ch.id AND st.sourcetype_id = '2'
WHERE ci.user_id = '3';
```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7-08T15:36:17.197" idx="16">
    <p:pos x="4560" y="1124"/>
    <p:text>SELECT * FROM Userr u
JOIN Setting s on u.role_id = s.id
where s.setting_name = 'Mentee'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37:58.969" idx="17">
    <p:pos x="3792" y="1095"/>
    <p:text>SELECT * 
FROM Userr u
JOIN Setting s ON u.role_id = s.id
WHERE s.setting_name = 'Mentee'
ORDER BY u.createAt DESC;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38:54.027" idx="18">
    <p:pos x="6837" y="1162"/>
    <p:text>SELECT * 
FROM Userr u
JOIN Setting s ON u.role_id = s.id
WHERE s.setting_name = 'Mentee'
  AND u.name = 'Khoa Ngu'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40:54.764" idx="19">
    <p:pos x="5121" y="1550"/>
    <p:text>SELECT u.name , u.createAt, s.setting_name FROM Userr u
JOIN Setting s on u.role_id = s.id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41:10.241" idx="20">
    <p:pos x="4176" y="1097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8T11:32:22.979" idx="23">
    <p:pos x="4872" y="549"/>
    <p:text>SELECT 
    (SELECT COUNT(*) FROM Userr) AS TotalUsers,
    (SELECT COUNT(*) FROM Userr
     WHERE MONTH(createAt) = MONTH(GETDATE()) 
       AND YEAR(createAt) = YEAR(GETDATE())) AS UsersThisMonth,
    ROUND(
        (
            (SELECT COUNT(*) FROM Userr
             WHERE MONTH(createAt) = MONTH(GETDATE()) 
               AND YEAR(createAt) = YEAR(GETDATE())) -
            (SELECT COUNT(*) FROM Userr
             WHERE MONTH(createAt) = MONTH(DATEADD(MONTH, -1, GETDATE())) 
               AND YEAR(createAt) = YEAR(GETDATE()))
        ) / NULLIF((SELECT COUNT(*) FROM Userr 
                    WHERE MONTH(createAt) = MONTH(DATEADD(MONTH, -1, GETDATE())) 
                      AND YEAR(createAt) = YEAR(GETDATE())), 0) * 100, 2
    ) AS PercentageChangeThisMonth,
    (SELECT COUNT(*) FROM Userr
     WHERE DATEPART(ISO_WEEK, createAt) = DATEPART(ISO_WEEK, GETDATE()) 
       AND YEAR(createAt) = YEAR(GETDATE())) AS UsersThisWeek,
    ROUND(
        (
            (SELECT COUNT(*) FROM Userr 
             WHERE DATEPART(ISO_WEEK, createAt) = DATEPART(ISO_WEEK, GETDATE()) 
               AND YEAR(createAt) = YEAR(GETDATE())) -
            (SELECT COUNT(*) FROM Userr
             WHERE DATEPART(ISO_WEEK, createAt) = DATEPART(ISO_WEEK, DATEADD(WEEK, -1, GETDATE())) 
               AND YEAR(createAt) = YEAR(GETDATE()))
        ) / NULLIF((SELECT COUNT(*) FROM Userr
                    WHERE DATEPART(ISO_WEEK, createAt) = DATEPART(ISO_WEEK, DATEADD(WEEK, -1, GETDATE())) 
                      AND YEAR(createAt) = YEAR(GETDATE())), 0) * 100, 2
    ) AS PercentageChangeThisWeek;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14:21.630" idx="24">
    <p:pos x="5838" y="475"/>
    <p:text>SELECT 
    -- Total Mentees
    SUM(CASE WHEN role_id = 4 THEN 1 ELSE 0 END) AS TotalMentees,
    -- Total Mentors
    SUM(CASE WHEN role_id = 5 THEN 1 ELSE 0 END) AS TotalMentors,
    -- Percentage of Mentees
    ROUND(
        (SUM(CASE WHEN role_id = 4 THEN 1 ELSE 0 END) * 100.0 / COUNT(*)), 2
    ) AS PercentageMentees,
    -- Percentage of Mentors
    ROUND(
        (SUM(CASE WHEN role_id = 5 THEN 1 ELSE 0 END) * 100.0 / COUNT(*)), 2
    ) AS PercentageMentors
FROM Userr;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47:28.391" idx="25">
    <p:pos x="4847" y="1707"/>
    <p:text>SELECT 
    -- Mentors This Month
    (SELECT COUNT(*) FROM Userr
     WHERE role_id = 'R1') AS TotalMentor,
    -- Percentage Change in Mentors This Month
    CASE
        WHEN (SELECT COUNT(*) FROM Userr
              WHERE role_id = 'R1' 
                AND MONTH(createAt) = MONTH(DATEADD(MONTH, -1, GETDATE())) 
                AND YEAR(createAt) = YEAR(GETDATE())) = 0 THEN 0
        ELSE ROUND(
            (
                (SELECT COUNT(*) FROM Userr
                 WHERE role_id = 'R1' 
                   AND MONTH(createAt) = MONTH(GETDATE()) 
                   AND YEAR(createAt) = YEAR(GETDATE())) -
                (SELECT COUNT(*) FROM Userr
                 WHERE role_id = 'R1' 
                   AND MONTH(createAt) = MONTH(DATEADD(MONTH, -1, GETDATE())) 
                   AND YEAR(createAt) = YEAR(GETDATE()))
            ) * 100.0 / NULLIF(
                (SELECT COUNT(*) FROM Userr
                 WHERE role_id = 'R1' 
                   AND MONTH(createAt) = MONTH(DATEADD(MONTH, -1, GETDATE())) 
                   AND YEAR(createAt) = YEAR(GETDATE())), 0), 2
        )
    END AS PercentageChangeMentorsThisMonth;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2:39.756" idx="26">
    <p:pos x="4884" y="1249"/>
    <p:text>SELECT 
    -- Mentors This Month
    (SELECT COUNT(*) FROM Userr
     WHERE role_id = 'R2') AS TotalMentor,
    -- Percentage Change in Mentors This Month
    CASE
        WHEN (SELECT COUNT(*) FROM Userr
              WHERE role_id = 'R2' 
                AND MONTH(createAt) = MONTH(DATEADD(MONTH, -1, GETDATE())) 
                AND YEAR(createAt) = YEAR(GETDATE())) = 0 THEN 0
        ELSE ROUND(
            (
                (SELECT COUNT(*) FROM Userr
                 WHERE role_id = 'R2' 
                   AND MONTH(createAt) = MONTH(GETDATE()) 
                   AND YEAR(createAt) = YEAR(GETDATE())) -
                (SELECT COUNT(*) FROM Userr
                 WHERE role_id = 'R2' 
                   AND MONTH(createAt) = MONTH(DATEADD(MONTH, -1, GETDATE())) 
                   AND YEAR(createAt) = YEAR(GETDATE()))
            ) * 100.0 / NULLIF(
                (SELECT COUNT(*) FROM Userr
                 WHERE role_id = 'R2' 
                   AND MONTH(createAt) = MONTH(DATEADD(MONTH, -1, GETDATE())) 
                   AND YEAR(createAt) = YEAR(GETDATE())), 0), 2
        )
    END AS PercentageChangeMentorsThisMonth;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7:01.823" idx="27">
    <p:pos x="5727" y="1726"/>
    <p:text>SELECT 
    -- Total Mentors This Week
    (SELECT COUNT(*) FROM Userr 
     WHERE role_id = 'R1' 
       AND DATEPART(WEEK, createAt) = DATEPART(WEEK, GETDATE()) 
       AND YEAR(createAt) = YEAR(GETDATE())) AS TotalMentorsThisWeek,
    -- Percentage Change in Mentors This Week vs Last Week
    CASE 
        WHEN (SELECT COUNT(*) FROM Userr 
              WHERE role_id = 'R1' 
                AND DATEPART(WEEK, createAt) = DATEPART(WEEK, DATEADD(WEEK, -1, GETDATE())) 
                AND YEAR(createAt) = YEAR(DATEADD(WEEK, -1, GETDATE()))) = 0
        THEN 100.00
        ELSE ROUND(
            (
                (SELECT COUNT(*) FROM Userr 
                 WHERE role_id = 'R1' 
                   AND DATEPART(WEEK, createAt) = DATEPART(WEEK, GETDATE()) 
                   AND YEAR(createAt) = YEAR(GETDATE())) -
                (SELECT COUNT(*) FROM Userr 
                 WHERE role_id = 'R1' 
                   AND DATEPART(WEEK, createAt) = DATEPART(WEEK, DATEADD(WEEK, -1, GETDATE())) 
                   AND YEAR(createAt) = YEAR(DATEADD(WEEK, -1, GETDATE())))
            ) / NULLIF(
                (SELECT COUNT(*) FROM Userr 
                 WHERE role_id = 'R1' 
                   AND DATEPART(WEEK, createAt) = DATEPART(WEEK, DATEADD(WEEK, -1, GETDATE())) 
                   AND YEAR(createAt) = YEAR(DATEADD(WEEK, -1, GETDATE()))), 0
            ) * 100, 2)
    END AS PercentageChangeMentorsThisWeek;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9:28.546" idx="28">
    <p:pos x="5689" y="1255"/>
    <p:text>SELECT 
    -- Total Mentors This Week
    (SELECT COUNT(*) FROM Userr 
     WHERE role_id = 'R2' 
       AND DATEPART(WEEK, createAt) = DATEPART(WEEK, GETDATE()) 
       AND YEAR(createAt) = YEAR(GETDATE())) AS TotalMentorsThisWeek,
    -- Percentage Change in Mentors This Week vs Last Week
    CASE 
        WHEN (SELECT COUNT(*) FROM Userr 
              WHERE role_id = 'R2' 
                AND DATEPART(WEEK, createAt) = DATEPART(WEEK, DATEADD(WEEK, -1, GETDATE())) 
                AND YEAR(createAt) = YEAR(DATEADD(WEEK, -1, GETDATE()))) = 0
        THEN 100.00
        ELSE ROUND(
            (
                (SELECT COUNT(*) FROM Userr 
                 WHERE role_id = 'R2' 
                   AND DATEPART(WEEK, createAt) = DATEPART(WEEK, GETDATE()) 
                   AND YEAR(createAt) = YEAR(GETDATE())) -
                (SELECT COUNT(*) FROM Userr 
                 WHERE role_id = 'R2' 
                   AND DATEPART(WEEK, createAt) = DATEPART(WEEK, DATEADD(WEEK, -1, GETDATE())) 
                   AND YEAR(createAt) = YEAR(DATEADD(WEEK, -1, GETDATE())))
            ) / NULLIF(
                (SELECT COUNT(*) FROM Userr 
                 WHERE role_id = 'R2' 
                   AND DATEPART(WEEK, createAt) = DATEPART(WEEK, DATEADD(WEEK, -1, GETDATE())) 
                   AND YEAR(createAt) = YEAR(DATEADD(WEEK, -1, GETDATE()))), 0
            ) * 100, 2)
    END AS PercentageChangeMentorsThisWeek;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34:51.414" idx="29">
    <p:pos x="4857" y="2347"/>
    <p:text>SELECT 
    u.id,
    u.name,
    u.location_id,
    j.name AS jobtitle,
    u.role_id,
    COALESCE(AVG(f.rating), 0) AS average_rating
FROM Userr u
JOIN Jobtitle j ON u.jobtitle_id = j.id
LEFT JOIN Program p ON u.id = p.mentor_id
LEFT JOIN Challenge c ON u.id = c.mentor_id
LEFT JOIN Course co ON u.id = co.mentor_id
LEFT JOIN Review f ON f.receiver_id = p.id OR f.receiver_id = c.id OR f.receiver_id = co.id
WHERE u.role_id = 'R1'
GROUP BY u.id, u.name, u.location_id, j.name, u.role_id
ORDER BY average_rating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41:00.275" idx="34">
    <p:pos x="4742" y="3577"/>
    <p:text>SELECT 
    CASE
        WHEN age BETWEEN 15 AND 20 THEN '15-20'
        WHEN age BETWEEN 21 AND 25 THEN '21-25'
        WHEN age BETWEEN 26 AND 30 THEN '26-30'
        WHEN age BETWEEN 31 AND 35 THEN '31-35'
        ELSE 'Other'
    END AS AgeGroup,
    gender,
    COUNT(*) AS Count
FROM Userr
GROUP BY 
    CASE
        WHEN age BETWEEN 15 AND 20 THEN '15-20'
        WHEN age BETWEEN 21 AND 25 THEN '21-25'
        WHEN age BETWEEN 26 AND 30 THEN '26-30'
        WHEN age BETWEEN 31 AND 35 THEN '31-35'
        ELSE 'Other'
    END,
    gender
ORDER BY AgeGroup, gender;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08.07.2024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## select thong tin co ban cua mentee và số lượng người mentee đang theo dõi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u.id,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u.name,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j.name as jobtitle,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l.name as location,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r.name as role,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(SELECT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FROM Follow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WHERE follower_id = 'U3') as total_followers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Userr 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Jobtitle j on u.jobtitle_id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Location l on u.location_id = l.id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Role r on u.role_id = r.id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u.id = 'U3’;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cert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ci.id AS CertID,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ci.credentialcode,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ci.certified_at,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COALESCE(p.name, c.name, ch.name) AS CertName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CredentialIssued 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SourceTemplate st ON ci.sourcetemplate_id = st.id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Program p ON st.source_id = p.id AND st.sourcetype_id = 'S3'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Course c ON st.source_id = c.id AND st.sourcetype_id = 'S1'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Challenge ch ON st.source_id = ch.id AND st.sourcetype_id = 'S2'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ci.user_id = 'U3';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experience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j.name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e.type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Experience 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Company c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e.company_id</a:t>
            </a:r>
            <a:r>
              <a:rPr lang="en-US" sz="1200" b="0" kern="0" noProof="0" dirty="0">
                <a:solidFill>
                  <a:schemeClr val="bg1"/>
                </a:solidFill>
              </a:rPr>
              <a:t> = 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	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 j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e.jobtitle_id</a:t>
            </a:r>
            <a:r>
              <a:rPr lang="en-US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UNION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u.name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'Training' AS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ProgramUser</a:t>
            </a:r>
            <a:r>
              <a:rPr lang="en-US" sz="1200" b="0" kern="0" noProof="0" dirty="0">
                <a:solidFill>
                  <a:schemeClr val="bg1"/>
                </a:solidFill>
              </a:rPr>
              <a:t>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Program p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pu.program_id</a:t>
            </a:r>
            <a:r>
              <a:rPr lang="en-US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US" sz="1200" b="0" kern="0" noProof="0" dirty="0">
                <a:solidFill>
                  <a:schemeClr val="bg1"/>
                </a:solidFill>
              </a:rPr>
              <a:t> u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US" sz="1200" b="0" kern="0" noProof="0" dirty="0">
                <a:solidFill>
                  <a:schemeClr val="bg1"/>
                </a:solidFill>
              </a:rPr>
              <a:t> = u.id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 and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pu.status</a:t>
            </a:r>
            <a:r>
              <a:rPr lang="en-US" sz="1200" b="0" kern="0" noProof="0" dirty="0">
                <a:solidFill>
                  <a:schemeClr val="bg1"/>
                </a:solidFill>
              </a:rPr>
              <a:t> ='Completed';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107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## select thong tin co ban cua mentee và số lượng người mentee đang theo dõi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u.id,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u.name,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j.name as jobtitle,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l.name as location,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r.name as role,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(SELECT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FROM Follow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WHERE follower_id = 'U3') as total_followers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Userr 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Jobtitle j on u.jobtitle_id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Location l on u.location_id = l.id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Role r on u.role_id = r.id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u.id = 'U3’;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cert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ci.id AS CertID,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ci.credentialcode,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ci.certified_at,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COALESCE(p.name, c.name, ch.name) AS CertName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CredentialIssued 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SourceTemplate st ON ci.sourcetemplate_id = st.id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Program p ON st.source_id = p.id AND st.sourcetype_id = 'S3'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Course c ON st.source_id = c.id AND st.sourcetype_id = 'S1'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Challenge ch ON st.source_id = ch.id AND st.sourcetype_id = 'S2'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ci.user_id = 'U3';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experience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j.name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e.type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Experience 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Company c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e.company_id</a:t>
            </a:r>
            <a:r>
              <a:rPr lang="en-US" sz="1200" b="0" kern="0" noProof="0" dirty="0">
                <a:solidFill>
                  <a:schemeClr val="bg1"/>
                </a:solidFill>
              </a:rPr>
              <a:t> = 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	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 j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e.jobtitle_id</a:t>
            </a:r>
            <a:r>
              <a:rPr lang="en-US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UNION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u.name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'Training' AS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ProgramUser</a:t>
            </a:r>
            <a:r>
              <a:rPr lang="en-US" sz="1200" b="0" kern="0" noProof="0" dirty="0">
                <a:solidFill>
                  <a:schemeClr val="bg1"/>
                </a:solidFill>
              </a:rPr>
              <a:t>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Program p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pu.program_id</a:t>
            </a:r>
            <a:r>
              <a:rPr lang="en-US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US" sz="1200" b="0" kern="0" noProof="0" dirty="0">
                <a:solidFill>
                  <a:schemeClr val="bg1"/>
                </a:solidFill>
              </a:rPr>
              <a:t> u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US" sz="1200" b="0" kern="0" noProof="0" dirty="0">
                <a:solidFill>
                  <a:schemeClr val="bg1"/>
                </a:solidFill>
              </a:rPr>
              <a:t> = u.id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 and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pu.status</a:t>
            </a:r>
            <a:r>
              <a:rPr lang="en-US" sz="1200" b="0" kern="0" noProof="0" dirty="0">
                <a:solidFill>
                  <a:schemeClr val="bg1"/>
                </a:solidFill>
              </a:rPr>
              <a:t> ='Completed';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1051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491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7490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0517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397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8059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5612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061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21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4824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Ở Statistics: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nếu</a:t>
            </a:r>
            <a:r>
              <a:rPr lang="en-GB" sz="1200" b="0" kern="0" noProof="0" dirty="0">
                <a:solidFill>
                  <a:schemeClr val="bg1"/>
                </a:solidFill>
              </a:rPr>
              <a:t> Total Post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được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thống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kê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theo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thời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gian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đã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chọn</a:t>
            </a:r>
            <a:r>
              <a:rPr lang="en-GB" sz="1200" b="0" kern="0" noProof="0" dirty="0">
                <a:solidFill>
                  <a:schemeClr val="bg1"/>
                </a:solidFill>
              </a:rPr>
              <a:t>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vậy</a:t>
            </a:r>
            <a:r>
              <a:rPr lang="en-GB" sz="1200" b="0" kern="0" noProof="0" dirty="0">
                <a:solidFill>
                  <a:schemeClr val="bg1"/>
                </a:solidFill>
              </a:rPr>
              <a:t> +15%, +32%, -54% from last week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có</a:t>
            </a:r>
            <a:r>
              <a:rPr lang="en-GB" sz="1200" b="0" kern="0" noProof="0" dirty="0">
                <a:solidFill>
                  <a:schemeClr val="bg1"/>
                </a:solidFill>
              </a:rPr>
              <a:t> ý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nghĩa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gì</a:t>
            </a:r>
            <a:r>
              <a:rPr lang="en-GB" sz="1200" b="0" kern="0" noProof="0" dirty="0">
                <a:solidFill>
                  <a:schemeClr val="bg1"/>
                </a:solidFill>
              </a:rPr>
              <a:t>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tính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như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thế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nào</a:t>
            </a:r>
            <a:r>
              <a:rPr lang="en-GB" sz="1200" b="0" kern="0" noProof="0" dirty="0">
                <a:solidFill>
                  <a:schemeClr val="bg1"/>
                </a:solidFill>
              </a:rPr>
              <a:t>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Total views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là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tổng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lượt</a:t>
            </a:r>
            <a:r>
              <a:rPr lang="en-GB" sz="1200" b="0" kern="0" noProof="0" dirty="0">
                <a:solidFill>
                  <a:schemeClr val="bg1"/>
                </a:solidFill>
              </a:rPr>
              <a:t> view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của</a:t>
            </a:r>
            <a:r>
              <a:rPr lang="en-GB" sz="1200" b="0" kern="0" noProof="0" dirty="0">
                <a:solidFill>
                  <a:schemeClr val="bg1"/>
                </a:solidFill>
              </a:rPr>
              <a:t> post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và</a:t>
            </a:r>
            <a:r>
              <a:rPr lang="en-GB" sz="1200" b="0" kern="0" noProof="0" dirty="0">
                <a:solidFill>
                  <a:schemeClr val="bg1"/>
                </a:solidFill>
              </a:rPr>
              <a:t> event,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sao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không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tách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thành</a:t>
            </a:r>
            <a:r>
              <a:rPr lang="en-GB" sz="1200" b="0" kern="0" noProof="0" dirty="0">
                <a:solidFill>
                  <a:schemeClr val="bg1"/>
                </a:solidFill>
              </a:rPr>
              <a:t> 2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để</a:t>
            </a:r>
            <a:r>
              <a:rPr lang="en-GB" sz="1200" b="0" kern="0" noProof="0" dirty="0">
                <a:solidFill>
                  <a:schemeClr val="bg1"/>
                </a:solidFill>
              </a:rPr>
              <a:t> mentor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biết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số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lượng</a:t>
            </a:r>
            <a:r>
              <a:rPr lang="en-GB" sz="1200" b="0" kern="0" noProof="0" dirty="0">
                <a:solidFill>
                  <a:schemeClr val="bg1"/>
                </a:solidFill>
              </a:rPr>
              <a:t> view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của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từng</a:t>
            </a:r>
            <a:r>
              <a:rPr lang="en-GB" sz="1200" b="0" kern="0" noProof="0" dirty="0">
                <a:solidFill>
                  <a:schemeClr val="bg1"/>
                </a:solidFill>
              </a:rPr>
              <a:t> post/event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Ở My Posts: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cột</a:t>
            </a:r>
            <a:r>
              <a:rPr lang="en-GB" sz="1200" b="0" kern="0" noProof="0" dirty="0">
                <a:solidFill>
                  <a:schemeClr val="bg1"/>
                </a:solidFill>
              </a:rPr>
              <a:t> new sub, opened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là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gì</a:t>
            </a:r>
            <a:r>
              <a:rPr lang="en-GB" sz="1200" b="0" kern="0" noProof="0" dirty="0">
                <a:solidFill>
                  <a:schemeClr val="bg1"/>
                </a:solidFill>
              </a:rPr>
              <a:t>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46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30" y="184124"/>
            <a:ext cx="3527555" cy="1203649"/>
          </a:xfrm>
        </p:spPr>
        <p:txBody>
          <a:bodyPr/>
          <a:lstStyle/>
          <a:p>
            <a:r>
              <a:rPr lang="en-GB" noProof="0" dirty="0"/>
              <a:t>Mentor Manage</a:t>
            </a:r>
            <a:r>
              <a:rPr lang="vi-VN" noProof="0" dirty="0"/>
              <a:t> </a:t>
            </a:r>
            <a:r>
              <a:rPr lang="en-GB" noProof="0" dirty="0"/>
              <a:t>Event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F15F3F-9649-8729-AAC8-D32E4BE3B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02" y="1497185"/>
            <a:ext cx="4688255" cy="3863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5E0D10-5EE9-3301-FA62-CE857FCF4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446" y="302771"/>
            <a:ext cx="7030484" cy="50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9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46" y="10230"/>
            <a:ext cx="3020174" cy="558351"/>
          </a:xfrm>
        </p:spPr>
        <p:txBody>
          <a:bodyPr/>
          <a:lstStyle/>
          <a:p>
            <a:r>
              <a:rPr lang="en-GB" noProof="0" dirty="0"/>
              <a:t>Mentee Profile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D0D89-4898-60F1-4E40-854327E0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8" y="1038687"/>
            <a:ext cx="5513501" cy="52378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19D12F-F47B-102E-3BA2-B262F292D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0230"/>
            <a:ext cx="6094900" cy="67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6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46" y="10230"/>
            <a:ext cx="3020174" cy="558351"/>
          </a:xfrm>
        </p:spPr>
        <p:txBody>
          <a:bodyPr/>
          <a:lstStyle/>
          <a:p>
            <a:r>
              <a:rPr lang="en-GB" noProof="0" dirty="0"/>
              <a:t>Mentee Profile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11067-84AF-8732-3637-A92086491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503" y="826354"/>
            <a:ext cx="6947497" cy="489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0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5" y="104697"/>
            <a:ext cx="3124940" cy="1280220"/>
          </a:xfrm>
        </p:spPr>
        <p:txBody>
          <a:bodyPr/>
          <a:lstStyle/>
          <a:p>
            <a:r>
              <a:rPr lang="en-GB" dirty="0"/>
              <a:t>Admin/Dashboard</a:t>
            </a:r>
            <a:endParaRPr lang="en-GB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5BC6B-F431-47B9-3E7A-4CF1032A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46" y="0"/>
            <a:ext cx="4281114" cy="7001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84D0B9-4FE7-06C7-B1AA-633D73F2F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1" y="1475044"/>
            <a:ext cx="5385479" cy="46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104697"/>
            <a:ext cx="4253735" cy="901143"/>
          </a:xfrm>
        </p:spPr>
        <p:txBody>
          <a:bodyPr/>
          <a:lstStyle/>
          <a:p>
            <a:r>
              <a:rPr lang="en-GB" dirty="0"/>
              <a:t>Questions &amp; Answers</a:t>
            </a:r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43304-832D-A30F-4F5F-952B70938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750" y="1055385"/>
            <a:ext cx="4754499" cy="474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2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238B87-108C-03C1-22E9-6406602AA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8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Tai Dang |  </a:t>
            </a:r>
            <a:r>
              <a:rPr lang="en-US" dirty="0"/>
              <a:t>24.06.2024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999" y="4851918"/>
            <a:ext cx="11331375" cy="871572"/>
          </a:xfrm>
        </p:spPr>
        <p:txBody>
          <a:bodyPr/>
          <a:lstStyle/>
          <a:p>
            <a:r>
              <a:rPr lang="en-US" dirty="0"/>
              <a:t>Mentoring Hub Subsystem Output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270366"/>
            <a:ext cx="5232000" cy="6522319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>
                <a:solidFill>
                  <a:srgbClr val="FF0000"/>
                </a:solidFill>
              </a:rPr>
              <a:t>Agenda</a:t>
            </a:r>
          </a:p>
          <a:p>
            <a:r>
              <a:rPr lang="en-GB" dirty="0" err="1"/>
              <a:t>Mindmap</a:t>
            </a:r>
            <a:endParaRPr lang="en-GB" dirty="0"/>
          </a:p>
          <a:p>
            <a:r>
              <a:rPr lang="en-GB" noProof="0" dirty="0" err="1"/>
              <a:t>Usecase</a:t>
            </a:r>
            <a:r>
              <a:rPr lang="en-GB" noProof="0" dirty="0"/>
              <a:t> diagram</a:t>
            </a:r>
          </a:p>
          <a:p>
            <a:r>
              <a:rPr lang="en-GB" noProof="0" dirty="0"/>
              <a:t>UI</a:t>
            </a:r>
            <a:r>
              <a:rPr lang="en-GB" dirty="0"/>
              <a:t>&amp;</a:t>
            </a:r>
            <a:r>
              <a:rPr lang="en-GB" noProof="0" dirty="0"/>
              <a:t>UX design/Database Design</a:t>
            </a:r>
          </a:p>
          <a:p>
            <a:r>
              <a:rPr lang="en-GB" dirty="0"/>
              <a:t>Q&amp;A</a:t>
            </a:r>
            <a:endParaRPr lang="en-GB" noProof="0" dirty="0"/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01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B90ED-57B9-D7D6-8D22-C5C69678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2" y="1585895"/>
            <a:ext cx="11226186" cy="368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9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8FEFB-C0E6-9F0B-A582-EFD53135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58" y="897592"/>
            <a:ext cx="9033723" cy="49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3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801978-6E6B-D4CA-9A35-85816E6E0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21" y="0"/>
            <a:ext cx="508966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019947F-40B8-99E5-8A40-562D0113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95" y="92086"/>
            <a:ext cx="4056026" cy="1203649"/>
          </a:xfrm>
        </p:spPr>
        <p:txBody>
          <a:bodyPr/>
          <a:lstStyle/>
          <a:p>
            <a:r>
              <a:rPr lang="en-GB" dirty="0"/>
              <a:t>Use case diagram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06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270366"/>
            <a:ext cx="5232000" cy="6522319"/>
          </a:xfrm>
        </p:spPr>
        <p:txBody>
          <a:bodyPr/>
          <a:lstStyle/>
          <a:p>
            <a:r>
              <a:rPr lang="en-GB" noProof="0" dirty="0"/>
              <a:t>Mentor List</a:t>
            </a:r>
          </a:p>
          <a:p>
            <a:r>
              <a:rPr lang="en-GB" noProof="0" dirty="0"/>
              <a:t>Mentor Profile  </a:t>
            </a:r>
          </a:p>
          <a:p>
            <a:r>
              <a:rPr lang="en-GB" dirty="0"/>
              <a:t>Mentor manage followers</a:t>
            </a:r>
            <a:endParaRPr lang="en-GB" noProof="0" dirty="0"/>
          </a:p>
          <a:p>
            <a:r>
              <a:rPr lang="en-GB" dirty="0"/>
              <a:t>Mentor manage Post/Event</a:t>
            </a:r>
          </a:p>
          <a:p>
            <a:r>
              <a:rPr lang="en-GB" noProof="0" dirty="0"/>
              <a:t>Mentee Profile</a:t>
            </a:r>
            <a:endParaRPr lang="en-GB" dirty="0"/>
          </a:p>
          <a:p>
            <a:r>
              <a:rPr lang="en-GB" noProof="0" dirty="0"/>
              <a:t>Admin Dashboard</a:t>
            </a:r>
          </a:p>
          <a:p>
            <a:endParaRPr lang="en-GB" noProof="0" dirty="0"/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1" y="0"/>
            <a:ext cx="2217895" cy="1203649"/>
          </a:xfrm>
        </p:spPr>
        <p:txBody>
          <a:bodyPr/>
          <a:lstStyle/>
          <a:p>
            <a:r>
              <a:rPr lang="en-GB" noProof="0" dirty="0"/>
              <a:t>Mentor </a:t>
            </a:r>
            <a:r>
              <a:rPr lang="en-GB" dirty="0"/>
              <a:t>List</a:t>
            </a:r>
            <a:endParaRPr lang="en-GB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C8633-6442-9F96-A8DB-EA53EE5B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07" y="1385078"/>
            <a:ext cx="5827594" cy="4087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6E3E1-079A-0221-0DE3-83BDB045E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404" y="0"/>
            <a:ext cx="4848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2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30" y="176970"/>
            <a:ext cx="4291770" cy="451680"/>
          </a:xfrm>
        </p:spPr>
        <p:txBody>
          <a:bodyPr/>
          <a:lstStyle/>
          <a:p>
            <a:r>
              <a:rPr lang="en-GB" dirty="0"/>
              <a:t>Mentor Profile </a:t>
            </a:r>
            <a:endParaRPr lang="en-GB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0B84E-A05A-46F4-84F4-12B81239F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88" y="775374"/>
            <a:ext cx="5297612" cy="6082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FE6E89-C3A3-6023-A0E4-920FB6FF6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385" y="0"/>
            <a:ext cx="4962584" cy="899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0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0F42E2-0E6A-4852-8EA1-9F7D6F366003}">
  <ds:schemaRefs>
    <ds:schemaRef ds:uri="http://purl.org/dc/elements/1.1/"/>
    <ds:schemaRef ds:uri="680405e6-b67e-4188-afe9-1f6c4cc802d0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5a0a5fd8-e554-4dec-ae9e-1a78583e7e41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5756</TotalTime>
  <Words>954</Words>
  <Application>Microsoft Office PowerPoint</Application>
  <PresentationFormat>Widescreen</PresentationFormat>
  <Paragraphs>157</Paragraphs>
  <Slides>16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bbv template EN</vt:lpstr>
      <vt:lpstr>think-cell Slide</vt:lpstr>
      <vt:lpstr>PowerPoint Presentation</vt:lpstr>
      <vt:lpstr>Mentoring Hub Subsystem Output</vt:lpstr>
      <vt:lpstr>PowerPoint Presentation</vt:lpstr>
      <vt:lpstr>PowerPoint Presentation</vt:lpstr>
      <vt:lpstr>PowerPoint Presentation</vt:lpstr>
      <vt:lpstr>Use case diagram</vt:lpstr>
      <vt:lpstr>PowerPoint Presentation</vt:lpstr>
      <vt:lpstr>Mentor List</vt:lpstr>
      <vt:lpstr>Mentor Profile </vt:lpstr>
      <vt:lpstr>Mentor Manage Event </vt:lpstr>
      <vt:lpstr>Mentee Profile</vt:lpstr>
      <vt:lpstr>Mentee Profile</vt:lpstr>
      <vt:lpstr>Admin/Dashboard</vt:lpstr>
      <vt:lpstr>Questions &amp; Answers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Dang Tai</cp:lastModifiedBy>
  <cp:revision>114</cp:revision>
  <dcterms:created xsi:type="dcterms:W3CDTF">2023-03-02T06:20:39Z</dcterms:created>
  <dcterms:modified xsi:type="dcterms:W3CDTF">2024-07-08T09:00:57Z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